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54" r:id="rId2"/>
    <p:sldId id="257" r:id="rId3"/>
    <p:sldId id="258" r:id="rId4"/>
    <p:sldId id="442" r:id="rId5"/>
    <p:sldId id="443" r:id="rId6"/>
    <p:sldId id="444" r:id="rId7"/>
    <p:sldId id="445" r:id="rId8"/>
    <p:sldId id="446" r:id="rId9"/>
    <p:sldId id="434" r:id="rId10"/>
    <p:sldId id="467" r:id="rId11"/>
    <p:sldId id="468" r:id="rId12"/>
    <p:sldId id="471" r:id="rId13"/>
    <p:sldId id="465" r:id="rId14"/>
    <p:sldId id="464" r:id="rId15"/>
    <p:sldId id="473" r:id="rId16"/>
    <p:sldId id="474" r:id="rId17"/>
    <p:sldId id="463" r:id="rId18"/>
    <p:sldId id="462" r:id="rId19"/>
    <p:sldId id="456" r:id="rId20"/>
    <p:sldId id="457" r:id="rId21"/>
    <p:sldId id="436" r:id="rId22"/>
    <p:sldId id="475" r:id="rId23"/>
    <p:sldId id="321" r:id="rId24"/>
  </p:sldIdLst>
  <p:sldSz cx="10691813" cy="7559675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0" clrIdx="0">
    <p:extLst>
      <p:ext uri="{19B8F6BF-5375-455C-9EA6-DF929625EA0E}">
        <p15:presenceInfo xmlns:p15="http://schemas.microsoft.com/office/powerpoint/2012/main" userId="636a64b328d265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D"/>
    <a:srgbClr val="2D226C"/>
    <a:srgbClr val="F39481"/>
    <a:srgbClr val="3B32E6"/>
    <a:srgbClr val="C0E399"/>
    <a:srgbClr val="B889DB"/>
    <a:srgbClr val="E6F3FE"/>
    <a:srgbClr val="D9D9D9"/>
    <a:srgbClr val="0C121F"/>
    <a:srgbClr val="4B8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78802" autoAdjust="0"/>
  </p:normalViewPr>
  <p:slideViewPr>
    <p:cSldViewPr snapToGrid="0">
      <p:cViewPr varScale="1">
        <p:scale>
          <a:sx n="63" d="100"/>
          <a:sy n="63" d="100"/>
        </p:scale>
        <p:origin x="84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DE8C-211F-4A21-9832-8E97770EE699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7B5C-B753-4050-881A-E79CC621C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4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7BAE6-E55E-4C1C-98D2-22318736AE5D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43450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1550"/>
            <a:ext cx="5441950" cy="3911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28912-89B1-4E4D-B01D-CBD0E8D1A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6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일렉트론 프레임워크 라는 주제로 세미나를 발표하게 된 </a:t>
            </a:r>
            <a:r>
              <a:rPr lang="ko-KR" altLang="en-US" dirty="0" err="1" smtClean="0"/>
              <a:t>제어기팀</a:t>
            </a:r>
            <a:r>
              <a:rPr lang="ko-KR" altLang="en-US" dirty="0" smtClean="0"/>
              <a:t> 정준호 선임입니다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기술 요소를 </a:t>
            </a:r>
            <a:r>
              <a:rPr lang="ko-KR" altLang="en-US" dirty="0" err="1" smtClean="0"/>
              <a:t>쓰는게</a:t>
            </a:r>
            <a:r>
              <a:rPr lang="ko-KR" altLang="en-US" dirty="0" smtClean="0"/>
              <a:t> 뭐가 </a:t>
            </a:r>
            <a:r>
              <a:rPr lang="ko-KR" altLang="en-US" dirty="0" err="1" smtClean="0"/>
              <a:t>어쨋다는</a:t>
            </a:r>
            <a:r>
              <a:rPr lang="ko-KR" altLang="en-US" dirty="0" smtClean="0"/>
              <a:t> 거지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5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67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7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함수코드를 실행하면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인입점은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안에는 이벤트 루프가 있어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소켓에서 이벤트가 발생하였는지 감지를 하고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넘깁니다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실행된 커맨드와 함수들을 분류하고 머신 코드로 변환하여 기계적으로 수행되도록 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Engine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자바스크립트 파일을 머신 코드로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자바와 같이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같은 바이너리 파일을 생성하지 않음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돌면서 요청을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 프로세스 환경을 지원을 위한 모듈로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요청 받은 프로세스를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Standard Library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기본 라이브러리 존재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IO, OS EVENT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0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함수코드를 실행하면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인입점은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안에는 이벤트 루프가 있어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소켓에서 이벤트가 발생하였는지 감지를 하고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넘깁니다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실행된 커맨드와 함수들을 분류하고 머신 코드로 변환하여 기계적으로 수행되도록 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Engine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자바스크립트 파일을 머신 코드로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자바와 같이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같은 바이너리 파일을 생성하지 않음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돌면서 요청을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 프로세스 환경을 지원을 위한 모듈로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요청 받은 프로세스를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Standard Library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기본 라이브러리 존재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IO, OS EVENT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3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함수코드를 실행하면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인입점은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쓰레드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안에는 이벤트 루프가 있어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소켓에서 이벤트가 발생하였는지 감지를 하고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넘깁니다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실행된 커맨드와 함수들을 분류하고 머신 코드로 변환하여 기계적으로 수행되도록 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Engine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자바스크립트 파일을 머신 코드로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컴파일함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자바와 같이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같은 바이너리 파일을 생성하지 않음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돌면서 요청을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 프로세스 환경을 지원을 위한 모듈로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요청 받은 프로세스를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Standard Library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기본 라이브러리 존재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IO, OS EVENT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4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개발자들은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9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개발자들은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94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개발자들은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1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개발자들은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들어가기 전에 </a:t>
            </a:r>
            <a:endParaRPr lang="en-US" altLang="ko-KR" dirty="0" smtClean="0"/>
          </a:p>
          <a:p>
            <a:r>
              <a:rPr lang="ko-KR" altLang="en-US" dirty="0" smtClean="0"/>
              <a:t>일렉트론 프레임워크를 들어보신 적이 없어 무척 생소하실 텐데요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일렉트론 프레임워크는 </a:t>
            </a:r>
            <a:r>
              <a:rPr lang="en-US" altLang="ko-KR" dirty="0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개발에 적용 가능한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기술 자체는 대단한 기술이 아니지만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그럼에도 왜 제가 도입하려고 하는지 배경 설명을 하고 이후에 개념 특징 그리고 결과물을 공유하는 시간을 가지도록 하겠습니다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3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개발자들은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7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제어기팀</a:t>
            </a:r>
            <a:r>
              <a:rPr lang="ko-KR" altLang="en-US" dirty="0" smtClean="0"/>
              <a:t>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선임의 이야기를 들려드리겠습니다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현대차와</a:t>
            </a:r>
            <a:r>
              <a:rPr lang="ko-KR" altLang="en-US" dirty="0" smtClean="0"/>
              <a:t> 프로젝트를 </a:t>
            </a:r>
            <a:r>
              <a:rPr lang="ko-KR" altLang="en-US" dirty="0" err="1" smtClean="0"/>
              <a:t>진행하다보면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비기능</a:t>
            </a:r>
            <a:r>
              <a:rPr lang="ko-KR" altLang="en-US" dirty="0" smtClean="0"/>
              <a:t> 요구사항으로 화면이 보기 좋고 심플했으면 좋겠다는 이야기가 종종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 도메인 특성 상 수치 표현이 </a:t>
            </a:r>
            <a:r>
              <a:rPr lang="ko-KR" altLang="en-US" dirty="0" err="1" smtClean="0"/>
              <a:t>많다보니</a:t>
            </a:r>
            <a:r>
              <a:rPr lang="ko-KR" altLang="en-US" dirty="0" smtClean="0"/>
              <a:t> 차트나 게이지 표현에 대한 부분에서 화면 및 사용성에 대해 자주 언급되고 있는 상황입니다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이럴 때 개발자들은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고민을 하게 되는데요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어떻게 표현하고 그리고 어떻게 구현을 해야 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구현을 한다면 일정에 차질은 생기지 않을지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선임은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고민을 하게 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FIT </a:t>
            </a:r>
            <a:r>
              <a:rPr lang="ko-KR" altLang="en-US" dirty="0" smtClean="0"/>
              <a:t>같은 경우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차트나 </a:t>
            </a:r>
            <a:r>
              <a:rPr lang="ko-KR" altLang="en-US" dirty="0" err="1" smtClean="0"/>
              <a:t>게이지바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트리 구조</a:t>
            </a:r>
            <a:r>
              <a:rPr lang="ko-KR" altLang="en-US" baseline="0" dirty="0" smtClean="0"/>
              <a:t> 등을 어떻게 표현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개발할지 고민을 많이 하며 개발을 했던 것으로 알고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고객은 이미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웹 시대에 최신 </a:t>
            </a:r>
            <a:r>
              <a:rPr lang="ko-KR" altLang="en-US" baseline="0" dirty="0" err="1" smtClean="0"/>
              <a:t>트렌드에</a:t>
            </a:r>
            <a:r>
              <a:rPr lang="ko-KR" altLang="en-US" baseline="0" dirty="0" smtClean="0"/>
              <a:t> 걸 맞는 화면에 익숙해진 나머지 더 예쁠 것을 강요하고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특화된 </a:t>
            </a:r>
            <a:r>
              <a:rPr lang="ko-KR" altLang="en-US" baseline="0" dirty="0" err="1" smtClean="0"/>
              <a:t>위젯을</a:t>
            </a:r>
            <a:r>
              <a:rPr lang="ko-KR" altLang="en-US" baseline="0" dirty="0" smtClean="0"/>
              <a:t> 개발하기 전에 </a:t>
            </a:r>
            <a:r>
              <a:rPr lang="en-US" altLang="ko-KR" baseline="0" dirty="0" smtClean="0"/>
              <a:t>J</a:t>
            </a:r>
            <a:r>
              <a:rPr lang="ko-KR" altLang="en-US" baseline="0" dirty="0" smtClean="0"/>
              <a:t>모 선임은 이런 생각들을 가질 수 밖에 없습니다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직접 </a:t>
            </a:r>
            <a:r>
              <a:rPr lang="ko-KR" altLang="en-US" baseline="0" dirty="0" err="1" smtClean="0"/>
              <a:t>위젯을</a:t>
            </a:r>
            <a:r>
              <a:rPr lang="ko-KR" altLang="en-US" baseline="0" dirty="0" smtClean="0"/>
              <a:t> 상속하여 </a:t>
            </a:r>
            <a:r>
              <a:rPr lang="ko-KR" altLang="en-US" baseline="0" dirty="0" err="1" smtClean="0"/>
              <a:t>커스터마이징을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해야하는</a:t>
            </a:r>
            <a:r>
              <a:rPr lang="ko-KR" altLang="en-US" baseline="0" dirty="0" smtClean="0"/>
              <a:t> 부담감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그에 따른 일정 데드라인에 대한 압박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만든 디자인이 형편없으면 어쩌나 하는 걱정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1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해결책은 일정을 넉넉히</a:t>
            </a:r>
            <a:r>
              <a:rPr lang="ko-KR" altLang="en-US" baseline="0" dirty="0" smtClean="0"/>
              <a:t> 잡아 개발을 하면 역량을 충분히 발휘하여 </a:t>
            </a:r>
            <a:r>
              <a:rPr lang="ko-KR" altLang="en-US" baseline="0" dirty="0" err="1" smtClean="0"/>
              <a:t>해피해피한</a:t>
            </a:r>
            <a:r>
              <a:rPr lang="ko-KR" altLang="en-US" baseline="0" dirty="0" smtClean="0"/>
              <a:t> 개발을 할 수 있겠죠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이 부분은 </a:t>
            </a:r>
            <a:r>
              <a:rPr lang="ko-KR" altLang="en-US" dirty="0" smtClean="0"/>
              <a:t>프로젝트 계약 금액 등 여러 이해</a:t>
            </a:r>
            <a:r>
              <a:rPr lang="ko-KR" altLang="en-US" baseline="0" dirty="0" smtClean="0"/>
              <a:t> 당사자들과 얽힌 문제이기 때문에 </a:t>
            </a:r>
            <a:r>
              <a:rPr lang="en-US" altLang="ko-KR" baseline="0" dirty="0" smtClean="0"/>
              <a:t>J</a:t>
            </a:r>
            <a:r>
              <a:rPr lang="ko-KR" altLang="en-US" baseline="0" dirty="0" smtClean="0"/>
              <a:t>모 선임이 </a:t>
            </a:r>
            <a:r>
              <a:rPr lang="ko-KR" altLang="en-US" dirty="0" smtClean="0"/>
              <a:t>할 수 있는 부분이 아닙니다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그렇다면 잘 만들어진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라이브러리를 이용하면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어쩌면 삽질 시간을 덜어줄 수 있지 않을까 라는 생각을 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1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 선임은 잘 만들어진 </a:t>
            </a:r>
            <a:r>
              <a:rPr lang="ko-KR" altLang="en-US" dirty="0" err="1" smtClean="0"/>
              <a:t>써드</a:t>
            </a:r>
            <a:r>
              <a:rPr lang="ko-KR" altLang="en-US" dirty="0" smtClean="0"/>
              <a:t> 파티 라이브러리가 없을지 찾아보기 시작합니다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STACKOVERFLOW,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등에는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RCP </a:t>
            </a:r>
            <a:r>
              <a:rPr lang="ko-KR" altLang="en-US" dirty="0" smtClean="0"/>
              <a:t>개발 </a:t>
            </a:r>
            <a:r>
              <a:rPr lang="ko-KR" altLang="en-US" dirty="0" err="1" smtClean="0"/>
              <a:t>컨텐츠가</a:t>
            </a:r>
            <a:r>
              <a:rPr lang="ko-KR" altLang="en-US" dirty="0" smtClean="0"/>
              <a:t> 많이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참고자료로 쓰기에도 부적절한 내용들이 많습니다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팀 내부에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RCP </a:t>
            </a:r>
            <a:r>
              <a:rPr lang="ko-KR" altLang="en-US" dirty="0" smtClean="0"/>
              <a:t>참고자료가 다수 존재하긴 하나 딱 맞는 </a:t>
            </a:r>
            <a:r>
              <a:rPr lang="ko-KR" altLang="en-US" dirty="0" err="1" smtClean="0"/>
              <a:t>위젯은</a:t>
            </a:r>
            <a:r>
              <a:rPr lang="ko-KR" altLang="en-US" dirty="0" smtClean="0"/>
              <a:t> 없고 결국에는 </a:t>
            </a:r>
            <a:r>
              <a:rPr lang="ko-KR" altLang="en-US" dirty="0" err="1" smtClean="0"/>
              <a:t>커스터마이징이</a:t>
            </a:r>
            <a:r>
              <a:rPr lang="ko-KR" altLang="en-US" dirty="0" smtClean="0"/>
              <a:t>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원하는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화면을 구성하기가 힘들 다는 것을 깨닫습니다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결국에는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선임은 포기하고 일정에 맞춰 </a:t>
            </a:r>
            <a:r>
              <a:rPr lang="ko-KR" altLang="en-US" dirty="0" err="1" smtClean="0"/>
              <a:t>고객사와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쇼부를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보게되죠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적절한 자료가 많지 않아 개발자는 맨땅에 헤딩 격으로 개발을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경우가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따라 삽질시간도 증가합니다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3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</a:t>
            </a:r>
            <a:r>
              <a:rPr lang="en-US" altLang="ko-KR" dirty="0" smtClean="0"/>
              <a:t>J</a:t>
            </a:r>
            <a:r>
              <a:rPr lang="ko-KR" altLang="en-US" dirty="0" smtClean="0"/>
              <a:t>모선임의 이야기 처럼 이러한 문제점을 해결해 볼 수 없을까 하여 생각해낸 것이 일렉트론 프레임워크입니다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일렉트론 프레임워크는 데스크톱 </a:t>
            </a:r>
            <a:r>
              <a:rPr lang="en-US" altLang="ko-KR" dirty="0" smtClean="0"/>
              <a:t>GUI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어플리케이션을 개발하는데 도움을 주는 기술로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어플리케이션 개발 기술요소를 사용하고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구글</a:t>
            </a:r>
            <a:r>
              <a:rPr lang="en-US" altLang="ko-KR" baseline="0" dirty="0" smtClean="0"/>
              <a:t>, STATCKOVERFLOW </a:t>
            </a:r>
            <a:r>
              <a:rPr lang="ko-KR" altLang="en-US" baseline="0" dirty="0" smtClean="0"/>
              <a:t>등 다양한 </a:t>
            </a:r>
            <a:r>
              <a:rPr lang="ko-KR" altLang="en-US" baseline="0" dirty="0" err="1" smtClean="0"/>
              <a:t>오픈소스</a:t>
            </a:r>
            <a:r>
              <a:rPr lang="ko-KR" altLang="en-US" baseline="0" dirty="0" smtClean="0"/>
              <a:t> 사이트에는 웹 어플리케이션 개발 기술 요소에 대한 </a:t>
            </a:r>
            <a:r>
              <a:rPr lang="ko-KR" altLang="en-US" baseline="0" dirty="0" err="1" smtClean="0"/>
              <a:t>컨텐츠가</a:t>
            </a:r>
            <a:r>
              <a:rPr lang="ko-KR" altLang="en-US" baseline="0" dirty="0" smtClean="0"/>
              <a:t> 넘쳐 흐릅니다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웹 어플리케이션 개발 기술 요소를 참고하여 좀 더 수월하게 데스크톱 </a:t>
            </a:r>
            <a:r>
              <a:rPr lang="en-US" altLang="ko-KR" baseline="0" dirty="0" smtClean="0"/>
              <a:t>GUI </a:t>
            </a:r>
            <a:r>
              <a:rPr lang="ko-KR" altLang="en-US" baseline="0" dirty="0" smtClean="0"/>
              <a:t>어플리케이션을 개발하고 하는 것이 일렉트론 프레임워크를 도입하게 된 배경입니다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7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Renderer Process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화면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작업 관련 프로세스를 담당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Process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화면 뒤에서 처리하는 비즈니스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로직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관련 프로세스를 담당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8000" indent="-252000" defTabSz="1007943">
              <a:spcAft>
                <a:spcPts val="700"/>
              </a:spcAft>
              <a:buFont typeface="현대하모니 M" panose="02020603020101020101" pitchFamily="18" charset="-127"/>
              <a:buChar char="□"/>
              <a:defRPr/>
            </a:pP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프로세스는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IPC Remote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통해 데이터를 주고 받음</a:t>
            </a:r>
            <a:endParaRPr lang="en-US" altLang="ko-KR" b="1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28912-89B1-4E4D-B01D-CBD0E8D1A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7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2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792257" y="7112943"/>
            <a:ext cx="68572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20EB4F9-850C-4635-90AD-2D26C584A303}" type="slidenum">
              <a:rPr lang="ko-KR" altLang="en-US" sz="70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pPr algn="ctr"/>
              <a:t>‹#›</a:t>
            </a:fld>
            <a:r>
              <a:rPr lang="ko-KR" altLang="en-US" sz="700" smtClea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029887" y="7205344"/>
            <a:ext cx="209488" cy="0"/>
          </a:xfrm>
          <a:prstGeom prst="line">
            <a:avLst/>
          </a:prstGeom>
          <a:ln w="3175">
            <a:solidFill>
              <a:srgbClr val="EE7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4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12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2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8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6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68375" y="1863725"/>
            <a:ext cx="7686675" cy="1522271"/>
          </a:xfrm>
        </p:spPr>
        <p:txBody>
          <a:bodyPr anchor="ctr">
            <a:normAutofit/>
          </a:bodyPr>
          <a:lstStyle>
            <a:lvl1pPr marL="0" indent="0">
              <a:buNone/>
              <a:defRPr sz="56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7329503" y="5930020"/>
            <a:ext cx="2651094" cy="425514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2447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8636"/>
          </a:xfrm>
          <a:prstGeom prst="rect">
            <a:avLst/>
          </a:prstGeom>
        </p:spPr>
      </p:pic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792257" y="7112943"/>
            <a:ext cx="685729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20EB4F9-850C-4635-90AD-2D26C584A303}" type="slidenum">
              <a:rPr lang="ko-KR" altLang="en-US" sz="700" smtClean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pPr algn="ctr"/>
              <a:t>‹#›</a:t>
            </a:fld>
            <a:r>
              <a:rPr lang="ko-KR" altLang="en-US" sz="700" smtClean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029887" y="7205344"/>
            <a:ext cx="209488" cy="0"/>
          </a:xfrm>
          <a:prstGeom prst="line">
            <a:avLst/>
          </a:prstGeom>
          <a:ln w="3175">
            <a:solidFill>
              <a:srgbClr val="EE7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>
            <a:off x="377952" y="316992"/>
            <a:ext cx="1780032" cy="2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04959" y="326572"/>
            <a:ext cx="19706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900" spc="1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Software for Safe World</a:t>
            </a:r>
            <a:endParaRPr lang="ko-KR" altLang="en-US" sz="900" spc="1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내용 개체 틀 14"/>
          <p:cNvSpPr>
            <a:spLocks noGrp="1"/>
          </p:cNvSpPr>
          <p:nvPr>
            <p:ph sz="quarter" idx="10"/>
          </p:nvPr>
        </p:nvSpPr>
        <p:spPr>
          <a:xfrm>
            <a:off x="788194" y="1611439"/>
            <a:ext cx="9115425" cy="4762500"/>
          </a:xfrm>
        </p:spPr>
        <p:txBody>
          <a:bodyPr>
            <a:normAutofit/>
          </a:bodyPr>
          <a:lstStyle>
            <a:lvl1pPr>
              <a:defRPr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  <a:lvl2pPr>
              <a:defRPr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2pPr>
            <a:lvl3pPr>
              <a:defRPr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3pPr>
            <a:lvl4pPr>
              <a:defRPr sz="1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4pPr>
            <a:lvl5pPr>
              <a:defRPr sz="1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23498-F815-45E4-A8C5-ED3CE302A87A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BB771-3A28-4262-ABCC-31CBC2342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74" r:id="rId3"/>
    <p:sldLayoutId id="2147483675" r:id="rId4"/>
    <p:sldLayoutId id="2147483677" r:id="rId5"/>
    <p:sldLayoutId id="2147483679" r:id="rId6"/>
    <p:sldLayoutId id="2147483668" r:id="rId7"/>
    <p:sldLayoutId id="2147483669" r:id="rId8"/>
    <p:sldLayoutId id="2147483670" r:id="rId9"/>
    <p:sldLayoutId id="2147483672" r:id="rId10"/>
    <p:sldLayoutId id="2147483671" r:id="rId11"/>
    <p:sldLayoutId id="2147483673" r:id="rId12"/>
    <p:sldLayoutId id="2147483676" r:id="rId13"/>
    <p:sldLayoutId id="2147483678" r:id="rId14"/>
  </p:sldLayoutIdLst>
  <p:timing>
    <p:tnLst>
      <p:par>
        <p:cTn id="1" dur="indefinite" restart="never" nodeType="tmRoot"/>
      </p:par>
    </p:tnLst>
  </p:timing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68375" y="3038474"/>
            <a:ext cx="5560015" cy="592843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 세미나</a:t>
            </a:r>
            <a:endParaRPr lang="ko-KR" altLang="en-US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311590" y="5464097"/>
            <a:ext cx="3669007" cy="118791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18/06/11</a:t>
            </a:r>
          </a:p>
          <a:p>
            <a:r>
              <a:rPr lang="ko-KR" altLang="en-US" sz="1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임베디드기술연구소</a:t>
            </a:r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제어기팀</a:t>
            </a:r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정준호 선임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968375" y="2445631"/>
            <a:ext cx="5560015" cy="59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5600" kern="12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개인역량강화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8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개요도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Picture 2" descr="Main &#10;Process &#10;(pc, remote &#10;JavaScript &#10;Node. js &#10;Renderer &#10;Process &#10;html &#10;css &#10;JavaScript &#10;Chromium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37" y="3284420"/>
            <a:ext cx="6381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74713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기술 요소가 들어간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데스크탑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용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GUI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어플리케이션 제작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도구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&amp;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클라이언트 환경을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Standalone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환경에 적용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크로미움의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Renderer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라이브러리와 </a:t>
                      </a:r>
                      <a:r>
                        <a:rPr lang="en-US" altLang="ko-KR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NodeJS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프레임워크를 하나의 런타임으로 구성함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오픈 소스 프레임워크로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깃허브에서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139432" y="7092748"/>
            <a:ext cx="88120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※ IPC(Inter-Process Communication):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 간 통신을 뜻하는 것으로</a:t>
            </a: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프로세스들 사이에 서로 데이터를 주고 받는 행위를 말함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9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5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폴더 구성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039011"/>
              </p:ext>
            </p:extLst>
          </p:nvPr>
        </p:nvGraphicFramePr>
        <p:xfrm>
          <a:off x="443059" y="1300384"/>
          <a:ext cx="9947850" cy="4298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기본적으로 일렉트론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앱은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개의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파일과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개의 폴더로 구성됨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30" y="2472873"/>
            <a:ext cx="2489126" cy="16160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64318"/>
              </p:ext>
            </p:extLst>
          </p:nvPr>
        </p:nvGraphicFramePr>
        <p:xfrm>
          <a:off x="443058" y="4513832"/>
          <a:ext cx="9577243" cy="223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6702"/>
                <a:gridCol w="2728621"/>
                <a:gridCol w="2848867"/>
                <a:gridCol w="255305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폴더명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참고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package.json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프로젝트의 메타데이터가 들어있는 파일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/>
                        <a:t>일렉트론 </a:t>
                      </a:r>
                      <a:r>
                        <a:rPr lang="ko-KR" altLang="en-US" sz="1000" baseline="0" dirty="0" err="1" smtClean="0"/>
                        <a:t>앱에서</a:t>
                      </a:r>
                      <a:r>
                        <a:rPr lang="ko-KR" altLang="en-US" sz="1000" baseline="0" dirty="0" smtClean="0"/>
                        <a:t> 가장 중요한 파일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프로그램 이름</a:t>
                      </a:r>
                      <a:endParaRPr lang="en-US" altLang="ko-KR" sz="10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프로그램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버전</a:t>
                      </a:r>
                      <a:endParaRPr lang="en-US" altLang="ko-KR" sz="10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프로그램 메인 스크립트 파일의 이름</a:t>
                      </a:r>
                      <a:endParaRPr lang="en-US" altLang="ko-KR" sz="10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/>
                        <a:t>라이브러리 정보 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NPM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프레임워크</a:t>
                      </a:r>
                      <a:r>
                        <a:rPr lang="ko-KR" altLang="en-US" sz="1000" dirty="0" smtClean="0"/>
                        <a:t>에 의해 관리됨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main.js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프로그램 메인 스크립트 파일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JavaScript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코드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/>
                        <a:t>일렉트론 프레임워크 동작 </a:t>
                      </a:r>
                      <a:r>
                        <a:rPr lang="en-US" altLang="ko-KR" sz="1000" baseline="0" dirty="0" smtClean="0"/>
                        <a:t>API </a:t>
                      </a:r>
                      <a:r>
                        <a:rPr lang="ko-KR" altLang="en-US" sz="1000" baseline="0" dirty="0" smtClean="0"/>
                        <a:t>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index.html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GUI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 구성 정보에 대한 파일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HTML </a:t>
                      </a:r>
                      <a:r>
                        <a:rPr lang="ko-KR" altLang="en-US" sz="1000" dirty="0" smtClean="0"/>
                        <a:t>태그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Node_modules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기본 라이브러리를 제외한 프로그램에서 사용할 </a:t>
                      </a:r>
                      <a:r>
                        <a:rPr lang="ko-KR" altLang="en-US" sz="1000" dirty="0" err="1" smtClean="0"/>
                        <a:t>써더</a:t>
                      </a:r>
                      <a:r>
                        <a:rPr lang="ko-KR" altLang="en-US" sz="1000" dirty="0" smtClean="0"/>
                        <a:t> 파티 라이브러리 폴더 모음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여러 </a:t>
                      </a:r>
                      <a:r>
                        <a:rPr lang="ko-KR" altLang="en-US" sz="1000" dirty="0" err="1" smtClean="0"/>
                        <a:t>써드</a:t>
                      </a:r>
                      <a:r>
                        <a:rPr lang="ko-KR" altLang="en-US" sz="1000" dirty="0" smtClean="0"/>
                        <a:t> 파티 라이브러리 예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en-US" altLang="ko-KR" sz="1000" dirty="0" err="1" smtClean="0"/>
                        <a:t>Jquery</a:t>
                      </a:r>
                      <a:r>
                        <a:rPr lang="ko-KR" altLang="en-US" sz="1000" dirty="0" smtClean="0"/>
                        <a:t>라이브러리</a:t>
                      </a:r>
                      <a:r>
                        <a:rPr lang="en-US" altLang="ko-KR" sz="1000" dirty="0" smtClean="0"/>
                        <a:t>, SQLite</a:t>
                      </a:r>
                      <a:r>
                        <a:rPr lang="ko-KR" altLang="en-US" sz="1000" dirty="0" smtClean="0"/>
                        <a:t>드라이버 라이브러리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NPM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프레임워크에 위해 관리됨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2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85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클라이언트 환경을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Standalone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환경으로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51619" y="5432729"/>
            <a:ext cx="2700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클라이언트 환경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72599" y="4669533"/>
            <a:ext cx="2606040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PC, Tablet, Smart Phone, TV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(Client Hardware)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599" y="4037236"/>
            <a:ext cx="2606040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2599" y="3030738"/>
            <a:ext cx="2606040" cy="8237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Browser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2599" y="23267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98939" y="23267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25279" y="2328550"/>
            <a:ext cx="6263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Script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51619" y="2328550"/>
            <a:ext cx="72702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Other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plugins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89679" y="2656229"/>
            <a:ext cx="1731240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Application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(Java Script)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263959" y="3164950"/>
            <a:ext cx="1080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248719" y="4037236"/>
            <a:ext cx="108000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63021" y="2593450"/>
            <a:ext cx="993030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 </a:t>
            </a:r>
            <a:endParaRPr lang="en-US" altLang="ko-KR" sz="1600" dirty="0" smtClean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  <a:endParaRPr lang="ko-KR" altLang="en-US" sz="1600" dirty="0">
              <a:solidFill>
                <a:schemeClr val="accent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48719" y="3378825"/>
            <a:ext cx="1186121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 </a:t>
            </a:r>
            <a:endParaRPr lang="en-US" altLang="ko-KR" sz="1600" dirty="0" smtClean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Response</a:t>
            </a:r>
            <a:endParaRPr lang="ko-KR" altLang="en-US" sz="1600" dirty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89679" y="4046675"/>
            <a:ext cx="1731240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89679" y="3330477"/>
            <a:ext cx="1731240" cy="5334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Server</a:t>
            </a:r>
          </a:p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89679" y="4681662"/>
            <a:ext cx="1731240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 Hardware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1" y="3144341"/>
            <a:ext cx="2124075" cy="40957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803226" y="4681662"/>
            <a:ext cx="3271039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 Hardware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03226" y="4059798"/>
            <a:ext cx="3271039" cy="533400"/>
          </a:xfrm>
          <a:prstGeom prst="rect">
            <a:avLst/>
          </a:pr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Operating System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03226" y="3359622"/>
            <a:ext cx="3271039" cy="533400"/>
          </a:xfrm>
          <a:prstGeom prst="rect">
            <a:avLst/>
          </a:prstGeom>
          <a:gradFill>
            <a:gsLst>
              <a:gs pos="51000">
                <a:srgbClr val="F3948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어플리케이션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03226" y="2683784"/>
            <a:ext cx="969476" cy="533400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Chromium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138910" y="2659446"/>
            <a:ext cx="935355" cy="533400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03226" y="2150384"/>
            <a:ext cx="969476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Renderer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138910" y="2128061"/>
            <a:ext cx="935355" cy="533400"/>
          </a:xfrm>
          <a:prstGeom prst="rect">
            <a:avLst/>
          </a:prstGeom>
          <a:noFill/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</a:t>
            </a:r>
          </a:p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7922309" y="2667180"/>
            <a:ext cx="1080000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156586" y="2248092"/>
            <a:ext cx="118612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IPC</a:t>
            </a:r>
            <a:endParaRPr lang="ko-KR" altLang="en-US" sz="1600" dirty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03226" y="5432729"/>
            <a:ext cx="344842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일렉트론의 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Standalone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2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Chromium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65517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브라우저를 만들 수 있는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오픈소스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프로젝트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일렉트론은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크로뮴의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Renderer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라이브러리를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커스터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하여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멀티 프로세스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다수의 탭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를 지원하는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크로뮴을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싱글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프로세스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단일 탭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로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커스터마이징하여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일렉트론 화면을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렌더링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하는데 사용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17888" y="5896092"/>
            <a:ext cx="35814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E273D"/>
                </a:solidFill>
              </a:rPr>
              <a:t>WebKit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7888" y="5340921"/>
            <a:ext cx="3581400" cy="555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E273D"/>
                </a:solidFill>
              </a:rPr>
              <a:t>WebKit</a:t>
            </a:r>
            <a:r>
              <a:rPr lang="en-US" altLang="ko-KR" dirty="0" smtClean="0">
                <a:solidFill>
                  <a:srgbClr val="0E273D"/>
                </a:solidFill>
              </a:rPr>
              <a:t> glue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7888" y="4785749"/>
            <a:ext cx="3581400" cy="555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Renderer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7888" y="4230577"/>
            <a:ext cx="3581400" cy="555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Renderer host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7888" y="3675405"/>
            <a:ext cx="3581400" cy="555172"/>
          </a:xfrm>
          <a:prstGeom prst="rect">
            <a:avLst/>
          </a:prstGeom>
          <a:solidFill>
            <a:srgbClr val="C0E399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Tab Contents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7888" y="3120233"/>
            <a:ext cx="3581400" cy="555172"/>
          </a:xfrm>
          <a:prstGeom prst="rect">
            <a:avLst/>
          </a:prstGeom>
          <a:solidFill>
            <a:srgbClr val="B889DB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E273D"/>
                </a:solidFill>
              </a:rPr>
              <a:t>Browser window</a:t>
            </a:r>
            <a:endParaRPr lang="ko-KR" altLang="en-US" dirty="0">
              <a:solidFill>
                <a:srgbClr val="0E273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57698" y="5896093"/>
            <a:ext cx="6173788" cy="830997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사파리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크로미움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그리고 </a:t>
            </a:r>
            <a:endParaRPr lang="en-US" altLang="ko-KR" sz="16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웹킷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기반 브라우저들이 사용하는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렌더링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엔진</a:t>
            </a:r>
            <a:endParaRPr lang="en-US" altLang="ko-KR" sz="16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WebCore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핵심 레이아웃 기능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), V8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자바스크립트 엔진이 적용됨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57698" y="5419627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웹킷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타입을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크로미움타입으로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변환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57698" y="4616472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탭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넘나드는 알림과 커맨드를 대신 처리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57698" y="3660604"/>
            <a:ext cx="6173788" cy="584775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탭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프로세스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내용을 나타냄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방문목록이나 암호관리자와 같은 어플리케이션 서비스와 연결됨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57698" y="3185312"/>
            <a:ext cx="6173788" cy="338554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브라우저 윈도우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탭 </a:t>
            </a:r>
            <a:r>
              <a:rPr lang="ko-KR" altLang="en-US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컨텐트를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가짐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5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632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Node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JS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는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JavaScript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를 지원하는 런타임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어플리케이션 서버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JavaScript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화면 개발자가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프로그래밍도 할 수 있게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도와줌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 개발 패러다임의 변화를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이끔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이벤트 기반으로 비동기적으로 여러 클라이언트 요청을 처리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113180" y="5776181"/>
            <a:ext cx="425499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내부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구조와 예제 코드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13088" y="4644952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 V8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엔진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13088" y="4123681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 Pool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48694" y="4131506"/>
            <a:ext cx="1513586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 Standard Library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2048" y="3605909"/>
            <a:ext cx="1735606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Thread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기반의</a:t>
            </a:r>
            <a:endParaRPr lang="en-US" altLang="ko-KR" sz="1200" dirty="0" smtClean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Event </a:t>
            </a:r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Loop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47654" y="3606396"/>
            <a:ext cx="1513586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NPM </a:t>
            </a:r>
            <a:r>
              <a:rPr lang="ko-KR" altLang="en-US" sz="12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</a:t>
            </a:r>
            <a:endParaRPr lang="ko-KR" altLang="en-US" sz="12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36957" y="7019891"/>
            <a:ext cx="702532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defTabSz="1007943">
              <a:spcAft>
                <a:spcPts val="700"/>
              </a:spcAft>
              <a:defRPr/>
            </a:pPr>
            <a:r>
              <a:rPr lang="en-US" altLang="ko-KR" sz="10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※ NPM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프레임워크 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웹 어플리케이션 개발 시 필요한 라이브러리를 모듈 형태로 제공해주는 프레임워크 </a:t>
            </a:r>
            <a:endParaRPr lang="en-US" altLang="ko-KR" sz="1000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 defTabSz="1007943">
              <a:spcAft>
                <a:spcPts val="700"/>
              </a:spcAft>
              <a:defRPr/>
            </a:pPr>
            <a:r>
              <a:rPr lang="ko-KR" altLang="en-US" sz="10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설치 시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npm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install </a:t>
            </a:r>
            <a:r>
              <a:rPr lang="en-US" altLang="ko-KR" sz="1000" b="1" dirty="0" err="1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</a:t>
            </a:r>
            <a:r>
              <a:rPr lang="en-US" altLang="ko-KR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b="1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라이브러리 적용</a:t>
            </a:r>
            <a:endParaRPr lang="en-US" altLang="ko-KR" sz="1000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5180" y="3827066"/>
            <a:ext cx="3739438" cy="1384995"/>
          </a:xfrm>
          <a:prstGeom prst="rect">
            <a:avLst/>
          </a:prstGeom>
          <a:solidFill>
            <a:srgbClr val="0E273D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request'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'received request'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9000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localhost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 rot="16200000">
            <a:off x="4677907" y="3708088"/>
            <a:ext cx="395421" cy="3962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5180" y="3520468"/>
            <a:ext cx="2628000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main.js(JavaScript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07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클라이언트 요청 처리 방식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2442" y="5216714"/>
            <a:ext cx="5027855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웹 어플리케이션 서버의 처리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" y="2452572"/>
            <a:ext cx="4957316" cy="19066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367" y="2026921"/>
            <a:ext cx="4249232" cy="2944642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452728" y="5216714"/>
            <a:ext cx="2736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2] </a:t>
            </a:r>
            <a:r>
              <a:rPr lang="en-US" altLang="ko-KR" sz="1600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NodeJS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처리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4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607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방식으로 처리하는 방법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9602" y="4530914"/>
            <a:ext cx="3996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처리 방식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(Multiplexing)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56488" y="4530914"/>
            <a:ext cx="3960000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2]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이벤트 루프 처리 방식의 개념적</a:t>
            </a:r>
            <a:r>
              <a:rPr lang="en-US" altLang="ko-KR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</a:t>
            </a:r>
            <a:endParaRPr lang="ko-KR" altLang="en-US" sz="160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91" y="1644186"/>
            <a:ext cx="3345796" cy="2743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52310" y="2231273"/>
            <a:ext cx="4108450" cy="1569660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연결된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connections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fd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가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이벤트가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있으면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ko-KR" alt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알고리즘</a:t>
            </a: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처리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ko-KR" alt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// 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608B4E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for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87765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데스크톱 어플리케이션을 웹 개발 하듯이 개발할 수 있다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최신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트랜드에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맞는 다양한 차트 화면 템플릿이 오픈 소스로 다수 존재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ex) VUE.JS, CHART.JS …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GOMCAM 20180608_15422804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362" y="2663073"/>
            <a:ext cx="3797976" cy="3029338"/>
          </a:xfrm>
          <a:prstGeom prst="rect">
            <a:avLst/>
          </a:prstGeom>
          <a:ln w="38100">
            <a:solidFill>
              <a:srgbClr val="0E273D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384467" y="2619529"/>
            <a:ext cx="3154257" cy="4524315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drawChart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chart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latin typeface="Consolas" panose="020B0609020204030204" pitchFamily="49" charset="0"/>
              </a:rPr>
              <a:t>Chart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DCDCAA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'.chart'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),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type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'doughnut'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data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labels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'User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'System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     'Idle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Time (ms)'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],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datasets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getDatasets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},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options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maintainAspectRatio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title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display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text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'CPU Activity'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fontColor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(250, 250, 250)'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},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legend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display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labels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fontColor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(250, 250, 250)'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}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updateDatasets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8684" y="3984335"/>
            <a:ext cx="2828369" cy="2585323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Activity Monitor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smtClean="0">
                <a:solidFill>
                  <a:srgbClr val="608B4E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900" dirty="0">
                <a:solidFill>
                  <a:srgbClr val="608B4E"/>
                </a:solidFill>
                <a:latin typeface="Consolas" panose="020B0609020204030204" pitchFamily="49" charset="0"/>
              </a:rPr>
              <a:t>Scripts --&gt;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"https://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cdnjs.cloud</a:t>
            </a:r>
          </a:p>
          <a:p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flare.com/</a:t>
            </a:r>
            <a:r>
              <a:rPr lang="en-US" altLang="ko-KR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ajax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/libs/Chart.js</a:t>
            </a:r>
          </a:p>
          <a:p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     /2.1.4/Chart.bundle.min.js"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"./window.js"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9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"container-fluid"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"chart"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818" y="2329542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차트데모영상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78327" y="2329541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window.js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58684" y="3694346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58684" y="2619529"/>
            <a:ext cx="2917437" cy="784830"/>
          </a:xfrm>
          <a:prstGeom prst="rect">
            <a:avLst/>
          </a:prstGeom>
          <a:solidFill>
            <a:srgbClr val="0E273D"/>
          </a:solidFill>
        </p:spPr>
        <p:txBody>
          <a:bodyPr wrap="square">
            <a:spAutoFit/>
          </a:bodyPr>
          <a:lstStyle/>
          <a:p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9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loadURL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9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pathname: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__dirname</a:t>
            </a:r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'index.html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protocol: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'file:'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slashes: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51825" y="2329542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9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83302"/>
              </p:ext>
            </p:extLst>
          </p:nvPr>
        </p:nvGraphicFramePr>
        <p:xfrm>
          <a:off x="443059" y="1300384"/>
          <a:ext cx="9947850" cy="4298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좀 더 간결한 코드 작성 용이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(IRG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프로젝트 기준 </a:t>
                      </a:r>
                      <a:r>
                        <a:rPr lang="ko-KR" altLang="en-US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약 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300</a:t>
                      </a:r>
                      <a:r>
                        <a:rPr lang="ko-KR" altLang="en-US" sz="1600" b="1" baseline="0" dirty="0" smtClean="0">
                          <a:solidFill>
                            <a:srgbClr val="FF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라인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차이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88" y="2119040"/>
            <a:ext cx="4335170" cy="3213270"/>
          </a:xfrm>
          <a:prstGeom prst="rect">
            <a:avLst/>
          </a:prstGeom>
          <a:ln w="28575">
            <a:solidFill>
              <a:srgbClr val="0E273D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72" y="2119040"/>
            <a:ext cx="4335170" cy="3213270"/>
          </a:xfrm>
          <a:prstGeom prst="rect">
            <a:avLst/>
          </a:prstGeom>
          <a:ln w="28575">
            <a:solidFill>
              <a:srgbClr val="0E273D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2507924" y="5497286"/>
            <a:ext cx="702698" cy="533400"/>
          </a:xfrm>
          <a:prstGeom prst="downArrow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485208" y="5497286"/>
            <a:ext cx="702698" cy="533400"/>
          </a:xfrm>
          <a:prstGeom prst="downArrow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2572" y="6141237"/>
            <a:ext cx="3473402" cy="890935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순수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위젯 코드 라인 수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</a:rPr>
              <a:t>463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</a:rPr>
              <a:t>라인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9856" y="6141237"/>
            <a:ext cx="3473402" cy="890935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순수 </a:t>
            </a:r>
            <a:r>
              <a:rPr lang="en-US" altLang="ko-KR" sz="1600" dirty="0" smtClean="0"/>
              <a:t>UI </a:t>
            </a:r>
            <a:r>
              <a:rPr lang="ko-KR" altLang="en-US" sz="1600" dirty="0" smtClean="0"/>
              <a:t>위젯 코드 라인 수 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>
                <a:solidFill>
                  <a:srgbClr val="FFC000"/>
                </a:solidFill>
              </a:rPr>
              <a:t>165</a:t>
            </a:r>
            <a:r>
              <a:rPr lang="ko-KR" altLang="en-US" sz="1600" b="1" dirty="0" smtClean="0">
                <a:solidFill>
                  <a:srgbClr val="FFC000"/>
                </a:solidFill>
              </a:rPr>
              <a:t>라인</a:t>
            </a:r>
            <a:endParaRPr lang="ko-KR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그밖에 일렉트론은 우리 실무에 어떻게 직접적인 도움을 줄 수 있을까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32812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연동 가능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특히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SQLite)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대규모 프로젝트 적용에 용이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튜토리얼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시나리오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: DB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생성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데이터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INSERT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데이터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SELECT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내용을 콘솔 출력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" y="2468993"/>
            <a:ext cx="3334678" cy="20392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2" y="4949254"/>
            <a:ext cx="3334678" cy="21072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8482" y="2179006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샘플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38482" y="4659267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94464" y="2468993"/>
            <a:ext cx="5343525" cy="2246769"/>
          </a:xfrm>
          <a:prstGeom prst="rect">
            <a:avLst/>
          </a:prstGeom>
          <a:solidFill>
            <a:srgbClr val="0E273D"/>
          </a:solidFill>
        </p:spPr>
        <p:txBody>
          <a:bodyPr>
            <a:spAutoFit/>
          </a:bodyPr>
          <a:lstStyle/>
          <a:p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sqlite3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'sqlite3'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verbose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sqlite3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Database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'./assets/database/database.sqlite3'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serialize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"CREATE TABLE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(info TEXT)"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prepare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"INSERT INTO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VALUES (?)"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C586C0"/>
                </a:solidFill>
                <a:latin typeface="Consolas" panose="020B0609020204030204" pitchFamily="49" charset="0"/>
              </a:rPr>
              <a:t>   for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Ipsum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finalize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each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"SELECT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rowid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 AS id, info FROM 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lorem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      console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": "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});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94464" y="2179005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1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7276" y="2534203"/>
            <a:ext cx="305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01 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7276" y="2849051"/>
            <a:ext cx="236461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1754" y="3437093"/>
            <a:ext cx="332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02 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81075" y="4076700"/>
            <a:ext cx="0" cy="1762125"/>
          </a:xfrm>
          <a:prstGeom prst="line">
            <a:avLst/>
          </a:prstGeom>
          <a:ln w="3175">
            <a:solidFill>
              <a:srgbClr val="EB6E07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9416" y="2531226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0345" y="3434116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7275" y="3761989"/>
            <a:ext cx="39754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개념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기반기술</a:t>
            </a:r>
            <a:endParaRPr lang="ko-KR" altLang="en-US" sz="1200" spc="-50" dirty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 장점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|  </a:t>
            </a:r>
            <a:r>
              <a:rPr lang="ko-KR" altLang="en-US" sz="1200" spc="-50" dirty="0" smtClean="0">
                <a:solidFill>
                  <a:schemeClr val="accent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외의 장점들</a:t>
            </a:r>
            <a:endParaRPr lang="en-US" altLang="ko-KR" sz="1200" spc="-50" dirty="0" smtClean="0">
              <a:solidFill>
                <a:schemeClr val="accent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2689" y="4828577"/>
            <a:ext cx="44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04  |   </a:t>
            </a:r>
            <a:r>
              <a:rPr lang="ko-KR" altLang="en-US" sz="14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14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0345" y="4828577"/>
            <a:ext cx="30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en-US" altLang="ko-KR" sz="1400" b="1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endParaRPr lang="ko-KR" altLang="en-US" sz="1400" b="1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0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그밖에 일렉트론은 우리 실무에 어떻게 직접적인 도움을 줄 수 있을까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118571"/>
              </p:ext>
            </p:extLst>
          </p:nvPr>
        </p:nvGraphicFramePr>
        <p:xfrm>
          <a:off x="443059" y="1300384"/>
          <a:ext cx="9947850" cy="200464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JAVA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레거시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코드 연동 가능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기존 프로젝트의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재사용성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및 호환성을 높일 수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있음 예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 CDM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라이브러리 재활용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크로스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플랫폼 적용 가능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JAVA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가 가진 장점을 그대로 이용할 수 있음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프로젝트 목적에 따라 다양한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써드파티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디바이스에 적용 가능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eg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600" b="1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모바일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라이선스 적용 가능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기존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이클립스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RCP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기반의 라이선스 정책을 그대로 이용할 수 있음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빌드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및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패키징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용이 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패키징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도구 구매 필요 없음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외주 개발 용이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요구사항 분석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설계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핵심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로직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개발 등에 더 신경을 쓸 수 있음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4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758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44436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일렉트론을 도입할지 여부는 개발자의 몫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! (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필요와 상황에 따라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…)</a:t>
                      </a: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JavaScript</a:t>
                      </a:r>
                      <a:r>
                        <a:rPr lang="en-US" altLang="ko-KR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스터디가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필요</a:t>
                      </a:r>
                      <a:endParaRPr lang="en-US" altLang="ko-KR" sz="1600" b="1" baseline="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실무에 적용하기 위한 가능성을 좀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더 살펴볼 필요가 있음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3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001" y="5129040"/>
            <a:ext cx="236461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스터디 배경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4195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1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고객이 원하는 것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79603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3481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고객은 좀 더 보기 좋고 직관적인 화면을 원한다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!</a:t>
                      </a: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특히 차트나 게이지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위젯을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(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그러나 구현은 어렵고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일정 맞추기도 힘들고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…)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00" name="Picture 4" descr="VUE.J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20" y="2633684"/>
            <a:ext cx="3292052" cy="258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9" y="2297232"/>
            <a:ext cx="1582882" cy="14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UE.JS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31" y="2112374"/>
            <a:ext cx="1831108" cy="5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711" y="2369152"/>
            <a:ext cx="4263758" cy="4063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719" y="4914899"/>
            <a:ext cx="3066390" cy="24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현실은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75889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제어기 팀이 진행하는 프로젝트 특성 상 차트나 게이지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위젯이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도구 화면에 많이 표현됨</a:t>
                      </a:r>
                      <a:endParaRPr lang="en-US" altLang="ko-KR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이런 특화된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위젯은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 우리가 직접 상속하여 구현을 해야 함</a:t>
                      </a:r>
                      <a:endParaRPr lang="en-US" altLang="ko-KR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일정에 </a:t>
                      </a:r>
                      <a:r>
                        <a:rPr lang="ko-KR" altLang="en-US" sz="1600" baseline="0" dirty="0" err="1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쪼달리고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디자인 능력이 부족한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J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선임은 그저 울 수 밖에 없음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+mn-ea"/>
                          <a:ea typeface="나눔스퀘어라운드 Bold" panose="020B0600000101010101"/>
                        </a:rPr>
                        <a:t>.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6" name="Picture 6" descr="ì°ë¦° ìë§ ìë ê±°ì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1" y="2923822"/>
            <a:ext cx="7203782" cy="399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9" y="740984"/>
            <a:ext cx="357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해결책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?!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08945"/>
              </p:ext>
            </p:extLst>
          </p:nvPr>
        </p:nvGraphicFramePr>
        <p:xfrm>
          <a:off x="443059" y="1300384"/>
          <a:ext cx="9947850" cy="76258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개발 일정을 넉넉히 잡는다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?  J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선임이 단독으로 할 수 있는 부분이 아님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잘 만들어진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써드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파티 라이브러리를 이용하여 일정을 단축한다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?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가능할지도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…</a:t>
                      </a:r>
                      <a:endParaRPr lang="ko-KR" altLang="en-US" sz="1600" baseline="0" dirty="0" smtClean="0">
                        <a:solidFill>
                          <a:srgbClr val="0E273D"/>
                        </a:solidFill>
                        <a:latin typeface="+mn-ea"/>
                        <a:ea typeface="나눔스퀘어라운드 Bold" panose="020B0600000101010101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4" name="Picture 2" descr="ì¤í¸ë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21" y="2367732"/>
            <a:ext cx="6189456" cy="46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1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99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 만들어진 </a:t>
            </a:r>
            <a:r>
              <a:rPr lang="ko-KR" altLang="en-US" b="1" dirty="0" err="1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써드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파티 라이브러리 어디 있나요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35637"/>
              </p:ext>
            </p:extLst>
          </p:nvPr>
        </p:nvGraphicFramePr>
        <p:xfrm>
          <a:off x="443059" y="1300384"/>
          <a:ext cx="9947850" cy="109532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1286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indent="-252000" latinLnBrk="1">
                        <a:lnSpc>
                          <a:spcPct val="100000"/>
                        </a:lnSpc>
                        <a:spcAft>
                          <a:spcPts val="700"/>
                        </a:spcAft>
                        <a:buFont typeface="현대하모니 M" panose="02020603020101020101" pitchFamily="18" charset="-127"/>
                        <a:buChar char="□"/>
                      </a:pP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STACKOVERFLOW,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구글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등에서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SEARCH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이클립스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RCP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컨텐츠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풀 및 참고자료가 부족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팀 내부 </a:t>
                      </a:r>
                      <a:r>
                        <a:rPr lang="ko-KR" altLang="en-US" sz="1600" dirty="0" err="1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이클립스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RCP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참고자료  </a:t>
                      </a:r>
                      <a:r>
                        <a:rPr lang="en-US" altLang="ko-KR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SEARCH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ko-KR" altLang="en-US" sz="160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때에 따라서 우리가 원하는 위젯 화면을 구성하기가 힘든 것이 현실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이처럼 적절한 자료가 많지 않아 개발자는 맨땅에 헤딩 격으로 해야 하는 경우가 많음 </a:t>
                      </a:r>
                      <a:r>
                        <a:rPr lang="en-US" altLang="ko-KR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삽질시간의 증가</a:t>
                      </a:r>
                      <a:endParaRPr lang="en-US" altLang="ko-KR" sz="1600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sym typeface="Wingdings" panose="05000000000000000000" pitchFamily="2" charset="2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 descr="í¬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458" y="3115735"/>
            <a:ext cx="6201518" cy="35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6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/>
          <p:cNvGrpSpPr/>
          <p:nvPr/>
        </p:nvGrpSpPr>
        <p:grpSpPr>
          <a:xfrm>
            <a:off x="404959" y="299446"/>
            <a:ext cx="9872516" cy="200025"/>
            <a:chOff x="404959" y="443704"/>
            <a:chExt cx="9872516" cy="200025"/>
          </a:xfrm>
          <a:solidFill>
            <a:srgbClr val="002060"/>
          </a:solidFill>
        </p:grpSpPr>
        <p:cxnSp>
          <p:nvCxnSpPr>
            <p:cNvPr id="12" name="직선 연결선 11"/>
            <p:cNvCxnSpPr/>
            <p:nvPr/>
          </p:nvCxnSpPr>
          <p:spPr>
            <a:xfrm>
              <a:off x="404959" y="443704"/>
              <a:ext cx="9872516" cy="0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29739" y="443704"/>
              <a:ext cx="0" cy="200025"/>
            </a:xfrm>
            <a:prstGeom prst="line">
              <a:avLst/>
            </a:prstGeom>
            <a:grpFill/>
            <a:ln w="31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43058" y="740984"/>
            <a:ext cx="547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 </a:t>
            </a:r>
            <a:r>
              <a:rPr lang="en-US" altLang="ko-KR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그래서 생각해 본 일렉트론 프레임워크</a:t>
            </a:r>
            <a:endParaRPr lang="ko-KR" altLang="en-US" b="1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08588" y="315881"/>
            <a:ext cx="13300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0" latinLnBrk="0" hangingPunct="0"/>
            <a:r>
              <a:rPr lang="ko-KR" altLang="en-US" sz="1000" spc="-50" dirty="0" smtClean="0">
                <a:solidFill>
                  <a:srgbClr val="0E273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스터디 배경</a:t>
            </a:r>
            <a:endParaRPr lang="ko-KR" altLang="en-US" sz="1000" spc="-50" dirty="0">
              <a:solidFill>
                <a:srgbClr val="0E273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59179"/>
              </p:ext>
            </p:extLst>
          </p:nvPr>
        </p:nvGraphicFramePr>
        <p:xfrm>
          <a:off x="443059" y="1300384"/>
          <a:ext cx="9947850" cy="1428060"/>
        </p:xfrm>
        <a:graphic>
          <a:graphicData uri="http://schemas.openxmlformats.org/drawingml/2006/table">
            <a:tbl>
              <a:tblPr firstRow="1" bandRow="1"/>
              <a:tblGrid>
                <a:gridCol w="9947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92949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</a:defRPr>
                      </a:lvl9pPr>
                    </a:lstStyle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조금이라도 더 많은 참고자료를 활용하여 삽질 시간을 줄여보는 것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   - Build cross platform desktop apps with JavaScript, HTML, and CSS</a:t>
                      </a:r>
                    </a:p>
                    <a:p>
                      <a:pPr marL="3600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   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웹 어플리케이션</a:t>
                      </a: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개발 기술 요소를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 참고하여 좀 더 수월하게 데스크톱 </a:t>
                      </a:r>
                      <a:r>
                        <a:rPr lang="en-US" altLang="ko-KR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GUI </a:t>
                      </a:r>
                      <a:r>
                        <a:rPr lang="ko-KR" altLang="en-US" sz="1600" b="1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sym typeface="Wingdings" panose="05000000000000000000" pitchFamily="2" charset="2"/>
                        </a:rPr>
                        <a:t>어플리케이션을 개발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288000" marR="0" indent="-2520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현대하모니 M" panose="02020603020101020101" pitchFamily="18" charset="-127"/>
                        <a:buChar char="□"/>
                        <a:tabLst/>
                        <a:defRPr/>
                      </a:pPr>
                      <a:r>
                        <a:rPr lang="ko-KR" altLang="en-US" sz="1600" b="1" baseline="0" dirty="0" smtClean="0">
                          <a:solidFill>
                            <a:srgbClr val="0E273D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진영의 기술 요소를 통해 다양하고 예쁜 라이브러리를 최소한의 노력으로 적용해보는 것</a:t>
                      </a:r>
                      <a:endParaRPr lang="en-US" altLang="ko-KR" sz="1600" b="1" dirty="0" smtClean="0">
                        <a:solidFill>
                          <a:srgbClr val="0E273D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9060" marR="99060" marT="7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2" descr="ì¼ë í¸ë¡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86172"/>
            <a:ext cx="5104594" cy="30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MCAM 20180608_15422804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922" y="3486172"/>
            <a:ext cx="3797976" cy="3029338"/>
          </a:xfrm>
          <a:prstGeom prst="rect">
            <a:avLst/>
          </a:prstGeom>
          <a:ln w="38100">
            <a:solidFill>
              <a:srgbClr val="0E273D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98378" y="3152641"/>
            <a:ext cx="1572382" cy="289987"/>
          </a:xfrm>
          <a:prstGeom prst="rect">
            <a:avLst/>
          </a:prstGeom>
          <a:solidFill>
            <a:srgbClr val="0E273D"/>
          </a:solidFill>
          <a:ln>
            <a:solidFill>
              <a:srgbClr val="0E27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차트데모영상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001" y="5129040"/>
            <a:ext cx="356378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  |  </a:t>
            </a:r>
            <a:r>
              <a:rPr lang="ko-KR" altLang="en-US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</a:t>
            </a: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|  </a:t>
            </a:r>
            <a:r>
              <a:rPr lang="ko-KR" altLang="en-US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endParaRPr lang="ko-KR" altLang="en-US" sz="1200" spc="-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</a:t>
            </a:r>
            <a:r>
              <a:rPr lang="en-US" altLang="ko-KR" sz="1200" spc="-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프레임워크의 주요장점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  |  </a:t>
            </a:r>
            <a:r>
              <a:rPr lang="ko-KR" altLang="en-US" sz="1200" spc="-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그 외의 장점들</a:t>
            </a:r>
            <a:endParaRPr lang="en-US" altLang="ko-KR" sz="1200" spc="-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5559" y="3674684"/>
            <a:ext cx="15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54581" y="4463534"/>
            <a:ext cx="4499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rgbClr val="EE710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일렉트론 프레임워크란</a:t>
            </a:r>
            <a:endParaRPr lang="ko-KR" altLang="en-US" sz="3600" dirty="0">
              <a:solidFill>
                <a:srgbClr val="EE710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6643</TotalTime>
  <Words>2150</Words>
  <Application>Microsoft Office PowerPoint</Application>
  <PresentationFormat>사용자 지정</PresentationFormat>
  <Paragraphs>361</Paragraphs>
  <Slides>23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나눔바른고딕OTF</vt:lpstr>
      <vt:lpstr>나눔스퀘어OTF</vt:lpstr>
      <vt:lpstr>나눔스퀘어라운드 Bold</vt:lpstr>
      <vt:lpstr>맑은 고딕</vt:lpstr>
      <vt:lpstr>현대하모니 M</vt:lpstr>
      <vt:lpstr>Arial</vt:lpstr>
      <vt:lpstr>Calibri</vt:lpstr>
      <vt:lpstr>Calibri Light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임선미</dc:creator>
  <cp:lastModifiedBy>JEONG JUNHO</cp:lastModifiedBy>
  <cp:revision>977</cp:revision>
  <cp:lastPrinted>2018-02-12T05:16:59Z</cp:lastPrinted>
  <dcterms:created xsi:type="dcterms:W3CDTF">2018-01-24T07:20:48Z</dcterms:created>
  <dcterms:modified xsi:type="dcterms:W3CDTF">2018-06-10T13:00:57Z</dcterms:modified>
</cp:coreProperties>
</file>